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0" y="0"/>
            <a:ext cx="2624760" cy="1705320"/>
            <a:chOff x="0" y="0"/>
            <a:chExt cx="2624760" cy="1705320"/>
          </a:xfrm>
        </p:grpSpPr>
        <p:sp>
          <p:nvSpPr>
            <p:cNvPr id="8" name="CustomShape 2"/>
            <p:cNvSpPr/>
            <p:nvPr/>
          </p:nvSpPr>
          <p:spPr>
            <a:xfrm>
              <a:off x="0" y="0"/>
              <a:ext cx="2624760" cy="1705320"/>
            </a:xfrm>
            <a:prstGeom prst="rect">
              <a:avLst/>
            </a:prstGeom>
            <a:solidFill>
              <a:srgbClr val="FFFFFF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" name="Ábra 6"/>
            <p:cNvPicPr/>
            <p:nvPr/>
          </p:nvPicPr>
          <p:blipFill>
            <a:blip r:embed="rId14"/>
            <a:stretch/>
          </p:blipFill>
          <p:spPr>
            <a:xfrm>
              <a:off x="572040" y="585000"/>
              <a:ext cx="1636920" cy="546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ustomShape 3"/>
          <p:cNvSpPr/>
          <p:nvPr/>
        </p:nvSpPr>
        <p:spPr>
          <a:xfrm>
            <a:off x="11693880" y="6354000"/>
            <a:ext cx="407880" cy="41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7AE6B1B6-A105-407E-91AA-DC82B3C290F7}" type="slidenum">
              <a:rPr lang="hu-HU" sz="1100" b="0" strike="noStrike" spc="-1">
                <a:solidFill>
                  <a:srgbClr val="1B213E"/>
                </a:solidFill>
                <a:latin typeface="Arial"/>
                <a:ea typeface="DejaVu Sans"/>
              </a:rPr>
              <a:t>‹#›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4" name="Picture 4"/>
          <p:cNvPicPr/>
          <p:nvPr/>
        </p:nvPicPr>
        <p:blipFill>
          <a:blip r:embed="rId15"/>
          <a:stretch/>
        </p:blipFill>
        <p:spPr>
          <a:xfrm rot="18900000">
            <a:off x="8609040" y="3588120"/>
            <a:ext cx="2540520" cy="254052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"/>
          <p:cNvGrpSpPr/>
          <p:nvPr/>
        </p:nvGrpSpPr>
        <p:grpSpPr>
          <a:xfrm>
            <a:off x="0" y="0"/>
            <a:ext cx="2624760" cy="1705320"/>
            <a:chOff x="0" y="0"/>
            <a:chExt cx="2624760" cy="1705320"/>
          </a:xfrm>
        </p:grpSpPr>
        <p:sp>
          <p:nvSpPr>
            <p:cNvPr id="44" name="CustomShape 2"/>
            <p:cNvSpPr/>
            <p:nvPr/>
          </p:nvSpPr>
          <p:spPr>
            <a:xfrm>
              <a:off x="0" y="0"/>
              <a:ext cx="2624760" cy="1705320"/>
            </a:xfrm>
            <a:prstGeom prst="rect">
              <a:avLst/>
            </a:prstGeom>
            <a:solidFill>
              <a:srgbClr val="FFFFFF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5" name="Ábra 5"/>
            <p:cNvPicPr/>
            <p:nvPr/>
          </p:nvPicPr>
          <p:blipFill>
            <a:blip r:embed="rId14"/>
            <a:stretch/>
          </p:blipFill>
          <p:spPr>
            <a:xfrm>
              <a:off x="572040" y="585000"/>
              <a:ext cx="1636920" cy="546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CustomShape 3"/>
          <p:cNvSpPr/>
          <p:nvPr/>
        </p:nvSpPr>
        <p:spPr>
          <a:xfrm>
            <a:off x="11693880" y="6354000"/>
            <a:ext cx="407880" cy="41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D237F2EB-91F0-493E-A791-C7B93E949A9F}" type="slidenum">
              <a:rPr lang="hu-HU" sz="1100" b="0" strike="noStrike" spc="-1">
                <a:solidFill>
                  <a:srgbClr val="1B213E"/>
                </a:solidFill>
                <a:latin typeface="Arial"/>
                <a:ea typeface="DejaVu Sans"/>
              </a:rPr>
              <a:t>‹#›</a:t>
            </a:fld>
            <a:endParaRPr lang="hu-HU" sz="11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31720" y="1437617"/>
            <a:ext cx="11092320" cy="18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pc="-1" dirty="0">
                <a:solidFill>
                  <a:srgbClr val="1B213E"/>
                </a:solidFill>
                <a:latin typeface="Georgia"/>
              </a:rPr>
              <a:t>European Public Policy Seminar Series</a:t>
            </a:r>
          </a:p>
          <a:p>
            <a:pPr>
              <a:lnSpc>
                <a:spcPct val="100000"/>
              </a:lnSpc>
            </a:pPr>
            <a:endParaRPr lang="en-GB" sz="3600" b="1" spc="-1" dirty="0">
              <a:solidFill>
                <a:srgbClr val="1B213E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1B213E"/>
                </a:solidFill>
                <a:latin typeface="Georgia"/>
              </a:rPr>
              <a:t>Corvinus University of Budapest</a:t>
            </a:r>
            <a:endParaRPr lang="hu-HU" sz="2800" spc="-1" dirty="0">
              <a:solidFill>
                <a:srgbClr val="1B213E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1B213E"/>
                </a:solidFill>
                <a:latin typeface="Georgia"/>
              </a:rPr>
              <a:t>Institute of Economic and Public Policy</a:t>
            </a:r>
            <a:endParaRPr lang="hu-HU" sz="2800" spc="-1" dirty="0">
              <a:solidFill>
                <a:srgbClr val="1B213E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endParaRPr lang="hu-HU" sz="3600" spc="-1" dirty="0">
              <a:solidFill>
                <a:srgbClr val="1B213E"/>
              </a:solidFill>
              <a:latin typeface="Georgia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027080" y="3455640"/>
            <a:ext cx="7426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4100" b="0" strike="noStrike" spc="-1" dirty="0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1DE4C41C-D8B3-231A-1270-DDCB762F0234}"/>
              </a:ext>
            </a:extLst>
          </p:cNvPr>
          <p:cNvSpPr/>
          <p:nvPr/>
        </p:nvSpPr>
        <p:spPr>
          <a:xfrm>
            <a:off x="531720" y="3978583"/>
            <a:ext cx="7426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tabLst>
                <a:tab pos="0" algn="l"/>
              </a:tabLst>
            </a:pPr>
            <a:r>
              <a:rPr lang="en-GB" sz="2800" spc="-1" dirty="0">
                <a:solidFill>
                  <a:srgbClr val="1B213E"/>
                </a:solidFill>
                <a:latin typeface="Georgia"/>
              </a:rPr>
              <a:t>European foreign, security and neighbourhood policies in context of the Russian aggression of war on Ukraine</a:t>
            </a:r>
          </a:p>
          <a:p>
            <a:pPr>
              <a:tabLst>
                <a:tab pos="0" algn="l"/>
              </a:tabLst>
            </a:pPr>
            <a:endParaRPr lang="hu-HU" sz="2800" spc="-1" dirty="0">
              <a:solidFill>
                <a:srgbClr val="1B213E"/>
              </a:solidFill>
              <a:latin typeface="Georgia"/>
            </a:endParaRPr>
          </a:p>
          <a:p>
            <a:pPr>
              <a:tabLst>
                <a:tab pos="0" algn="l"/>
              </a:tabLst>
            </a:pPr>
            <a:r>
              <a:rPr lang="hu-HU" sz="2800" spc="-1" dirty="0">
                <a:solidFill>
                  <a:srgbClr val="1B213E"/>
                </a:solidFill>
                <a:latin typeface="Georgia"/>
              </a:rPr>
              <a:t>May 5, 2022</a:t>
            </a:r>
            <a:endParaRPr lang="en-GB" sz="2800" spc="-1" dirty="0">
              <a:solidFill>
                <a:srgbClr val="1B213E"/>
              </a:solidFill>
              <a:latin typeface="Georgia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u-HU" sz="4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569029" y="751526"/>
            <a:ext cx="853440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Welcome to Corvinus</a:t>
            </a:r>
            <a:r>
              <a:rPr lang="hu-HU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 University</a:t>
            </a: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…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042920" y="2629080"/>
            <a:ext cx="10576440" cy="36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B991FB2-FD80-910F-5387-96EEB58E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246"/>
            <a:ext cx="12192000" cy="5394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42920" y="1529212"/>
            <a:ext cx="11087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…</a:t>
            </a: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and welcome to a new seminar series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042920" y="2629080"/>
            <a:ext cx="10576440" cy="36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pc="-1" dirty="0">
                <a:latin typeface="Arial"/>
              </a:rPr>
              <a:t>European Public Policy Seminar Series </a:t>
            </a:r>
            <a:r>
              <a:rPr lang="en-GB" sz="2400" spc="-1" dirty="0">
                <a:latin typeface="Arial"/>
              </a:rPr>
              <a:t>(not yet an official name…)</a:t>
            </a: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0" strike="noStrike" spc="-1" dirty="0">
                <a:latin typeface="Arial"/>
              </a:rPr>
              <a:t>Discussing </a:t>
            </a:r>
            <a:r>
              <a:rPr lang="en-GB" sz="2400" b="1" strike="noStrike" spc="-1" dirty="0">
                <a:latin typeface="Arial"/>
              </a:rPr>
              <a:t>current European public policy issues </a:t>
            </a:r>
            <a:r>
              <a:rPr lang="en-GB" sz="2400" b="0" strike="noStrike" spc="-1" dirty="0">
                <a:latin typeface="Arial"/>
              </a:rPr>
              <a:t>with an ambition of contributing to major European policy debates and analyses…</a:t>
            </a: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0" strike="noStrike" spc="-1" dirty="0">
                <a:latin typeface="Arial"/>
              </a:rPr>
              <a:t>…potentially disseminating ideas from </a:t>
            </a:r>
            <a:r>
              <a:rPr lang="en-GB" sz="2400" b="1" strike="noStrike" spc="-1" dirty="0">
                <a:latin typeface="Arial"/>
              </a:rPr>
              <a:t>Hungary and from the Central and East European region</a:t>
            </a: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latin typeface="Arial"/>
              </a:rPr>
              <a:t>As Hungary recently has not always been a mainstream EU member state in some ways, this appears to be both </a:t>
            </a:r>
            <a:r>
              <a:rPr lang="en-GB" sz="2400" b="1" spc="-1" dirty="0">
                <a:latin typeface="Arial"/>
              </a:rPr>
              <a:t>a challenging and a potentially rewarding intellectual enterprise</a:t>
            </a:r>
            <a:r>
              <a:rPr lang="en-GB" sz="2400" b="1" strike="noStrike" spc="-1" dirty="0"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52180" y="1376811"/>
            <a:ext cx="11087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Let’s focus on important issues…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063380" y="2248080"/>
            <a:ext cx="10576440" cy="36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1B213E"/>
                </a:solidFill>
                <a:latin typeface="Arial"/>
                <a:ea typeface="DejaVu Sans"/>
              </a:rPr>
              <a:t>…And what would be more important than the tragic and egregious 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  <a:ea typeface="DejaVu Sans"/>
              </a:rPr>
              <a:t>war on Ukraine, waged by Russia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  <a:ea typeface="DejaVu Sans"/>
              </a:rPr>
              <a:t>?</a:t>
            </a: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Topic for today: 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What is at stake in Ukraine, and how can the EU and its member states address these challenges?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How does Europe change, including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European foreign, security and neighbourhood policies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? 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Can the EU strengthen and maintain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united positions 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on these issues?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How does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Germany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 and the respective German positions change?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How do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Transatlantic foreign and strategic relations 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change?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Any comment on the role of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Central and Eastern European EU member states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, including </a:t>
            </a:r>
            <a:r>
              <a:rPr lang="en-GB" sz="2400" b="1" spc="-1" dirty="0">
                <a:solidFill>
                  <a:srgbClr val="1B213E"/>
                </a:solidFill>
                <a:latin typeface="Arial"/>
                <a:ea typeface="DejaVu Sans"/>
              </a:rPr>
              <a:t>Hungary</a:t>
            </a:r>
            <a:r>
              <a:rPr lang="en-GB" sz="2400" spc="-1" dirty="0">
                <a:solidFill>
                  <a:srgbClr val="1B213E"/>
                </a:solidFill>
                <a:latin typeface="Arial"/>
                <a:ea typeface="DejaVu Sans"/>
              </a:rPr>
              <a:t>, are welcome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52179" y="1267954"/>
            <a:ext cx="11087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Today’s presenters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29673" y="2117452"/>
            <a:ext cx="10332651" cy="364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1B213E"/>
                </a:solidFill>
                <a:latin typeface="Arial"/>
                <a:ea typeface="DejaVu Sans"/>
              </a:rPr>
              <a:t>We have invited three high-profile experts on 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  <a:ea typeface="DejaVu Sans"/>
              </a:rPr>
              <a:t>political risks, German and European security policies</a:t>
            </a:r>
            <a:r>
              <a:rPr lang="hu-HU" sz="2400" b="1" strike="noStrike" spc="-1" dirty="0">
                <a:solidFill>
                  <a:srgbClr val="1B213E"/>
                </a:solidFill>
                <a:latin typeface="Arial"/>
                <a:ea typeface="DejaVu Sans"/>
              </a:rPr>
              <a:t>,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  <a:ea typeface="DejaVu Sans"/>
              </a:rPr>
              <a:t> and transatlantic foreign relations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  <a:ea typeface="DejaVu Sans"/>
              </a:rPr>
              <a:t>, respectively: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pc="-1" dirty="0">
                <a:solidFill>
                  <a:srgbClr val="1B213E"/>
                </a:solidFill>
                <a:latin typeface="Arial"/>
              </a:rPr>
              <a:t>Otilia </a:t>
            </a:r>
            <a:r>
              <a:rPr lang="en-GB" sz="2400" b="1" spc="-1" dirty="0" err="1">
                <a:solidFill>
                  <a:srgbClr val="1B213E"/>
                </a:solidFill>
                <a:latin typeface="Arial"/>
              </a:rPr>
              <a:t>Dhand</a:t>
            </a:r>
            <a:r>
              <a:rPr lang="en-GB" sz="2400" b="1" spc="-1" dirty="0">
                <a:solidFill>
                  <a:srgbClr val="1B213E"/>
                </a:solidFill>
                <a:latin typeface="Arial"/>
              </a:rPr>
              <a:t> </a:t>
            </a:r>
            <a:r>
              <a:rPr lang="en-GB" sz="2400" spc="-1" dirty="0">
                <a:solidFill>
                  <a:srgbClr val="1B213E"/>
                </a:solidFill>
                <a:latin typeface="Arial"/>
              </a:rPr>
              <a:t>of </a:t>
            </a:r>
            <a:r>
              <a:rPr lang="en-GB" sz="2400" spc="-1" dirty="0" err="1">
                <a:solidFill>
                  <a:srgbClr val="1B213E"/>
                </a:solidFill>
                <a:latin typeface="Arial"/>
              </a:rPr>
              <a:t>Teneo</a:t>
            </a:r>
            <a:r>
              <a:rPr lang="en-GB" sz="2400" spc="-1" dirty="0">
                <a:solidFill>
                  <a:srgbClr val="1B213E"/>
                </a:solidFill>
                <a:latin typeface="Arial"/>
              </a:rPr>
              <a:t> Consulting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Ulrich Schlie 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of the </a:t>
            </a:r>
            <a:r>
              <a:rPr lang="en-GB" sz="2400" spc="-1" dirty="0">
                <a:solidFill>
                  <a:srgbClr val="1B213E"/>
                </a:solidFill>
                <a:latin typeface="Arial"/>
              </a:rPr>
              <a:t>University of Bonn and the </a:t>
            </a:r>
            <a:r>
              <a:rPr lang="en-GB" sz="2400" spc="-1" dirty="0" err="1">
                <a:solidFill>
                  <a:srgbClr val="1B213E"/>
                </a:solidFill>
                <a:latin typeface="Arial"/>
              </a:rPr>
              <a:t>Center</a:t>
            </a:r>
            <a:r>
              <a:rPr lang="en-GB" sz="2400" spc="-1" dirty="0">
                <a:solidFill>
                  <a:srgbClr val="1B213E"/>
                </a:solidFill>
                <a:latin typeface="Arial"/>
              </a:rPr>
              <a:t> for Advanced Security, Strategic and Integration Studies (CASSIS)</a:t>
            </a: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Thomas Weber 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of the University of Aberdeen and the Centre of Global Security and Governance</a:t>
            </a:r>
            <a:endParaRPr lang="hu-HU" sz="2400" b="0" strike="noStrike" spc="-1" dirty="0">
              <a:solidFill>
                <a:srgbClr val="1B213E"/>
              </a:solidFill>
              <a:latin typeface="Arial"/>
            </a:endParaRP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endParaRPr lang="hu-HU" sz="2400" spc="-1" dirty="0">
              <a:solidFill>
                <a:srgbClr val="1B213E"/>
              </a:solidFill>
              <a:latin typeface="Arial"/>
            </a:endParaRPr>
          </a:p>
          <a:p>
            <a:pPr marL="673200" lvl="1" indent="-211680"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Hosted by 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Zoltán Ádám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, Department of Economic Policy and Labour Economics, Corvinus University of Budapest. Contact: zoltan.adam</a:t>
            </a:r>
            <a:r>
              <a:rPr lang="en-GB" sz="2400" spc="-1" dirty="0">
                <a:solidFill>
                  <a:srgbClr val="1B213E"/>
                </a:solidFill>
                <a:latin typeface="Arial"/>
              </a:rPr>
              <a:t>@uni-corvinus.hu</a:t>
            </a:r>
            <a:endParaRPr lang="en-GB" sz="2400" b="0" strike="noStrike" spc="-1" dirty="0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endParaRPr lang="hu-H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31720" y="1583640"/>
            <a:ext cx="11087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B213E"/>
                </a:solidFill>
                <a:latin typeface="Georgia"/>
                <a:ea typeface="DejaVu Sans"/>
              </a:rPr>
              <a:t>…but before giving them the floor, let me invite two brief interventions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31720" y="3124200"/>
            <a:ext cx="11087640" cy="314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trike="noStrike" spc="-1" dirty="0" err="1">
                <a:solidFill>
                  <a:srgbClr val="1B213E"/>
                </a:solidFill>
                <a:latin typeface="Arial"/>
                <a:ea typeface="DejaVu Sans"/>
              </a:rPr>
              <a:t>István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  <a:ea typeface="DejaVu Sans"/>
              </a:rPr>
              <a:t> P. </a:t>
            </a:r>
            <a:r>
              <a:rPr lang="en-GB" sz="2400" b="1" strike="noStrike" spc="-1" dirty="0" err="1">
                <a:solidFill>
                  <a:srgbClr val="1B213E"/>
                </a:solidFill>
                <a:latin typeface="Arial"/>
                <a:ea typeface="DejaVu Sans"/>
              </a:rPr>
              <a:t>Székely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  <a:ea typeface="DejaVu Sans"/>
              </a:rPr>
              <a:t>, Honorary Professor, Corvinus University of Budapest &amp; Principal Advisor, DG ECFIN, Brussels</a:t>
            </a: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en-GB" sz="2400" b="1" strike="noStrike" spc="-1" dirty="0" err="1">
                <a:solidFill>
                  <a:srgbClr val="1B213E"/>
                </a:solidFill>
                <a:latin typeface="Arial"/>
              </a:rPr>
              <a:t>György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 </a:t>
            </a:r>
            <a:r>
              <a:rPr lang="en-GB" sz="2400" b="1" strike="noStrike" spc="-1" dirty="0" err="1">
                <a:solidFill>
                  <a:srgbClr val="1B213E"/>
                </a:solidFill>
                <a:latin typeface="Arial"/>
              </a:rPr>
              <a:t>Hajnal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, Head of Institute, Institute of Economic and Public Policy, Corvinus University of Budapest </a:t>
            </a:r>
            <a:endParaRPr lang="hu-HU" sz="2400" b="0" strike="noStrike" spc="-1" dirty="0">
              <a:solidFill>
                <a:srgbClr val="1B213E"/>
              </a:solidFill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endParaRPr lang="hu-HU" sz="2400" b="0" strike="noStrike" spc="-1" dirty="0">
              <a:solidFill>
                <a:srgbClr val="1B213E"/>
              </a:solidFill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endParaRPr lang="hu-HU" sz="2400" spc="-1" dirty="0">
              <a:solidFill>
                <a:srgbClr val="1B213E"/>
              </a:solidFill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BF8F55"/>
              </a:buClr>
              <a:buSzPct val="111000"/>
              <a:buFont typeface="Wingdings" charset="2"/>
              <a:buChar char=""/>
            </a:pPr>
            <a:r>
              <a:rPr lang="hu-HU" sz="2400" b="0" strike="noStrike" spc="-1" dirty="0">
                <a:solidFill>
                  <a:srgbClr val="1B213E"/>
                </a:solidFill>
                <a:latin typeface="Arial"/>
              </a:rPr>
              <a:t>…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and, last but not least, watch out for further info from us on the Corvinus website and in social media. 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Contact: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 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Emile </a:t>
            </a:r>
            <a:r>
              <a:rPr lang="en-GB" sz="2400" b="1" strike="noStrike" spc="-1" dirty="0" err="1">
                <a:solidFill>
                  <a:srgbClr val="1B213E"/>
                </a:solidFill>
                <a:latin typeface="Arial"/>
              </a:rPr>
              <a:t>Deporte</a:t>
            </a:r>
            <a:r>
              <a:rPr lang="en-GB" sz="2400" b="1" strike="noStrike" spc="-1" dirty="0">
                <a:solidFill>
                  <a:srgbClr val="1B213E"/>
                </a:solidFill>
                <a:latin typeface="Arial"/>
              </a:rPr>
              <a:t> </a:t>
            </a:r>
            <a:r>
              <a:rPr lang="en-GB" sz="2400" b="0" strike="noStrike" spc="-1" dirty="0">
                <a:solidFill>
                  <a:srgbClr val="1B213E"/>
                </a:solidFill>
                <a:latin typeface="Arial"/>
              </a:rPr>
              <a:t>at emile.deporte@stud.uni-corvinus.hu</a:t>
            </a: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3908</TotalTime>
  <Words>420</Words>
  <Application>Microsoft Office PowerPoint</Application>
  <PresentationFormat>Szélesvásznú</PresentationFormat>
  <Paragraphs>34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Georgia</vt:lpstr>
      <vt:lpstr>Symbol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Microsoft Office User</dc:creator>
  <dc:description/>
  <cp:lastModifiedBy>Ádám Zoltán</cp:lastModifiedBy>
  <cp:revision>315</cp:revision>
  <dcterms:created xsi:type="dcterms:W3CDTF">2020-10-20T10:56:19Z</dcterms:created>
  <dcterms:modified xsi:type="dcterms:W3CDTF">2022-05-05T14:25:22Z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0x010100FC0F439D0CA15C44841161F9B3255090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Szélesvásznú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